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7" r:id="rId3"/>
    <p:sldId id="335" r:id="rId4"/>
    <p:sldId id="276" r:id="rId5"/>
    <p:sldId id="278" r:id="rId6"/>
    <p:sldId id="295" r:id="rId7"/>
    <p:sldId id="274" r:id="rId8"/>
    <p:sldId id="275" r:id="rId9"/>
    <p:sldId id="291" r:id="rId10"/>
    <p:sldId id="292" r:id="rId11"/>
    <p:sldId id="293" r:id="rId12"/>
    <p:sldId id="296" r:id="rId13"/>
    <p:sldId id="298" r:id="rId14"/>
    <p:sldId id="299" r:id="rId15"/>
    <p:sldId id="300" r:id="rId16"/>
    <p:sldId id="315" r:id="rId17"/>
    <p:sldId id="301" r:id="rId18"/>
    <p:sldId id="302" r:id="rId19"/>
    <p:sldId id="303" r:id="rId20"/>
    <p:sldId id="261" r:id="rId21"/>
    <p:sldId id="304" r:id="rId22"/>
    <p:sldId id="305" r:id="rId23"/>
    <p:sldId id="306" r:id="rId24"/>
    <p:sldId id="307" r:id="rId25"/>
    <p:sldId id="308" r:id="rId26"/>
    <p:sldId id="333" r:id="rId27"/>
    <p:sldId id="334" r:id="rId28"/>
    <p:sldId id="314" r:id="rId29"/>
    <p:sldId id="327" r:id="rId30"/>
    <p:sldId id="268" r:id="rId31"/>
    <p:sldId id="282" r:id="rId32"/>
    <p:sldId id="283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Corpus of seventeenth-century Dutch print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60-49A3-A330-300ADC74A7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60-49A3-A330-300ADC74A7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60-49A3-A330-300ADC74A7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260-49A3-A330-300ADC74A7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260-49A3-A330-300ADC74A7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260-49A3-A330-300ADC74A75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260-49A3-A330-300ADC74A75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260-49A3-A330-300ADC74A75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260-49A3-A330-300ADC74A75A}"/>
              </c:ext>
            </c:extLst>
          </c:dPt>
          <c:cat>
            <c:strRef>
              <c:f>Sheet1!$A$2:$A$10</c:f>
              <c:strCache>
                <c:ptCount val="9"/>
                <c:pt idx="0">
                  <c:v>STCN</c:v>
                </c:pt>
                <c:pt idx="1">
                  <c:v>Other libraries</c:v>
                </c:pt>
                <c:pt idx="2">
                  <c:v>Newspapers</c:v>
                </c:pt>
                <c:pt idx="3">
                  <c:v>Diplomatic despatches</c:v>
                </c:pt>
                <c:pt idx="4">
                  <c:v>Broadsheets</c:v>
                </c:pt>
                <c:pt idx="5">
                  <c:v>Book trade</c:v>
                </c:pt>
                <c:pt idx="6">
                  <c:v>Tax forms</c:v>
                </c:pt>
                <c:pt idx="7">
                  <c:v>Academic dissertations</c:v>
                </c:pt>
                <c:pt idx="8">
                  <c:v>Lost books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68000</c:v>
                </c:pt>
                <c:pt idx="1">
                  <c:v>15000</c:v>
                </c:pt>
                <c:pt idx="2">
                  <c:v>41500</c:v>
                </c:pt>
                <c:pt idx="3">
                  <c:v>18000</c:v>
                </c:pt>
                <c:pt idx="4">
                  <c:v>120500</c:v>
                </c:pt>
                <c:pt idx="5">
                  <c:v>3500</c:v>
                </c:pt>
                <c:pt idx="6">
                  <c:v>18000</c:v>
                </c:pt>
                <c:pt idx="7">
                  <c:v>5000</c:v>
                </c:pt>
                <c:pt idx="8">
                  <c:v>69000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7260-49A3-A330-300ADC74A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Corpus of seventeenth-century Dutch print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16-4099-B246-638CD42A5A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616-4099-B246-638CD42A5A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616-4099-B246-638CD42A5A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616-4099-B246-638CD42A5A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616-4099-B246-638CD42A5A1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616-4099-B246-638CD42A5A1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616-4099-B246-638CD42A5A1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616-4099-B246-638CD42A5A1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616-4099-B246-638CD42A5A1C}"/>
              </c:ext>
            </c:extLst>
          </c:dPt>
          <c:cat>
            <c:strRef>
              <c:f>Sheet1!$A$2:$A$10</c:f>
              <c:strCache>
                <c:ptCount val="2"/>
                <c:pt idx="0">
                  <c:v>Two sheets or less</c:v>
                </c:pt>
                <c:pt idx="1">
                  <c:v>Longer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296000</c:v>
                </c:pt>
                <c:pt idx="1">
                  <c:v>62500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1616-4099-B246-638CD42A5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Corpus of seventeenth-century Dutch print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93-4016-9C12-378ABC1D6E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93-4016-9C12-378ABC1D6E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93-4016-9C12-378ABC1D6E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93-4016-9C12-378ABC1D6EB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093-4016-9C12-378ABC1D6EB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093-4016-9C12-378ABC1D6EB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093-4016-9C12-378ABC1D6EB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093-4016-9C12-378ABC1D6EB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D093-4016-9C12-378ABC1D6EBD}"/>
              </c:ext>
            </c:extLst>
          </c:dPt>
          <c:cat>
            <c:strRef>
              <c:f>Sheet1!$A$2:$A$10</c:f>
              <c:strCache>
                <c:ptCount val="3"/>
                <c:pt idx="0">
                  <c:v>Retail</c:v>
                </c:pt>
                <c:pt idx="1">
                  <c:v>Subscription</c:v>
                </c:pt>
                <c:pt idx="2">
                  <c:v>Free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86000</c:v>
                </c:pt>
                <c:pt idx="1">
                  <c:v>45500</c:v>
                </c:pt>
                <c:pt idx="2">
                  <c:v>227000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D093-4016-9C12-378ABC1D6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0372B-C6BA-4CDA-A025-851756B2347B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4FE3F-73FB-4E7D-A2A6-6F55DF56A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9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89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29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3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10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00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94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89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51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37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63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3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BD973-9DCF-41E8-AB79-0003ADB9F29A}" type="datetimeFigureOut">
              <a:rPr lang="en-GB" smtClean="0"/>
              <a:t>27/01/2018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194D2-2112-4E06-8238-ECE54C7335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2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3137" r="13922" b="3399"/>
          <a:stretch/>
        </p:blipFill>
        <p:spPr>
          <a:xfrm>
            <a:off x="-76200" y="-1667380"/>
            <a:ext cx="12268200" cy="10307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769" y="1736972"/>
            <a:ext cx="9320462" cy="2387600"/>
          </a:xfrm>
        </p:spPr>
        <p:txBody>
          <a:bodyPr>
            <a:normAutofit/>
          </a:bodyPr>
          <a:lstStyle/>
          <a:p>
            <a:r>
              <a:rPr lang="en-GB" sz="5300" b="1" dirty="0">
                <a:solidFill>
                  <a:schemeClr val="bg1"/>
                </a:solidFill>
                <a:latin typeface="+mn-lt"/>
              </a:rPr>
              <a:t>Reconstructing the book world of the seventeenth-century Dutch Republic</a:t>
            </a:r>
            <a:r>
              <a:rPr lang="en-GB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14073"/>
            <a:ext cx="9144000" cy="1655762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Andrew Pettegree and Arthur der Weduwen</a:t>
            </a:r>
          </a:p>
          <a:p>
            <a:r>
              <a:rPr lang="en-GB" sz="2800" dirty="0">
                <a:solidFill>
                  <a:schemeClr val="bg1"/>
                </a:solidFill>
              </a:rPr>
              <a:t>University of St Andrews</a:t>
            </a:r>
          </a:p>
        </p:txBody>
      </p:sp>
    </p:spTree>
    <p:extLst>
      <p:ext uri="{BB962C8B-B14F-4D97-AF65-F5344CB8AC3E}">
        <p14:creationId xmlns:p14="http://schemas.microsoft.com/office/powerpoint/2010/main" val="12975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16D65C-334A-4429-BB89-6CF13C357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t="5230" r="17432" b="7517"/>
          <a:stretch/>
        </p:blipFill>
        <p:spPr>
          <a:xfrm>
            <a:off x="949912" y="1197005"/>
            <a:ext cx="3282850" cy="5523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7CE080-86C8-458D-8AC8-C1BAABF31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22" y="1564690"/>
            <a:ext cx="6400800" cy="480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F9DA16-D33B-4F3C-B229-3F03EFC50411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COMMODITY PRICES</a:t>
            </a:r>
          </a:p>
        </p:txBody>
      </p:sp>
    </p:spTree>
    <p:extLst>
      <p:ext uri="{BB962C8B-B14F-4D97-AF65-F5344CB8AC3E}">
        <p14:creationId xmlns:p14="http://schemas.microsoft.com/office/powerpoint/2010/main" val="4982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2F74BC-C512-4321-80E4-6CDBFEC97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8730" r="8366" b="7460"/>
          <a:stretch/>
        </p:blipFill>
        <p:spPr>
          <a:xfrm>
            <a:off x="2873133" y="1109132"/>
            <a:ext cx="6598133" cy="5748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96D252-9ABC-4D11-A41A-D4B5FC058631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ILLUSTRATED BROADSHEETS</a:t>
            </a:r>
          </a:p>
        </p:txBody>
      </p:sp>
    </p:spTree>
    <p:extLst>
      <p:ext uri="{BB962C8B-B14F-4D97-AF65-F5344CB8AC3E}">
        <p14:creationId xmlns:p14="http://schemas.microsoft.com/office/powerpoint/2010/main" val="38086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DF26F5-624C-44D8-AC91-55063B16043B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KNUTTEL BROADSHEETS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7DBDF2-D749-4006-AF21-8E894EE77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3490" r="3326" b="3490"/>
          <a:stretch/>
        </p:blipFill>
        <p:spPr>
          <a:xfrm>
            <a:off x="1551709" y="1109132"/>
            <a:ext cx="3712532" cy="5748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8B2813-DD3B-4AEC-9852-07A44F711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31" y="1109132"/>
            <a:ext cx="3691765" cy="57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671ED616-FB8A-476F-9B36-61B2621D9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417142"/>
              </p:ext>
            </p:extLst>
          </p:nvPr>
        </p:nvGraphicFramePr>
        <p:xfrm>
          <a:off x="1252182" y="1404585"/>
          <a:ext cx="9840036" cy="518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6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36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20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GB" sz="2400" dirty="0">
                          <a:effectLst/>
                        </a:rPr>
                        <a:t>The</a:t>
                      </a:r>
                      <a:r>
                        <a:rPr lang="en-GB" sz="2400" baseline="0" dirty="0">
                          <a:effectLst/>
                        </a:rPr>
                        <a:t> corpus of seventeenth-century Dutch print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STCN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70,000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Newspapers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42,500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Official</a:t>
                      </a:r>
                      <a:r>
                        <a:rPr lang="en-GB" sz="2400" baseline="0" dirty="0">
                          <a:effectLst/>
                        </a:rPr>
                        <a:t> print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95,000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03763172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  <a:ea typeface="+mn-ea"/>
                        </a:rPr>
                        <a:t>Printed</a:t>
                      </a:r>
                      <a:r>
                        <a:rPr lang="en-GB" sz="2400" baseline="0" dirty="0">
                          <a:effectLst/>
                          <a:latin typeface="+mn-lt"/>
                          <a:ea typeface="+mn-ea"/>
                        </a:rPr>
                        <a:t> diplomatic despatches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18,000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61511488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  <a:ea typeface="+mn-ea"/>
                        </a:rPr>
                        <a:t>Printed</a:t>
                      </a:r>
                      <a:r>
                        <a:rPr lang="en-GB" sz="2400" baseline="0" dirty="0">
                          <a:effectLst/>
                          <a:latin typeface="+mn-lt"/>
                          <a:ea typeface="+mn-ea"/>
                        </a:rPr>
                        <a:t> price and stock exchange lists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4,000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Illustrated broadsheets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1,500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Unillustrated broadsheets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5,000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5170062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Totals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166,000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14694463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New total</a:t>
                      </a:r>
                      <a:endParaRPr lang="en-GB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236,000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0390986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A88F23-EBD6-4E06-AA9D-80263ED4AD5C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AUGMENTING THE STCN</a:t>
            </a:r>
          </a:p>
        </p:txBody>
      </p:sp>
    </p:spTree>
    <p:extLst>
      <p:ext uri="{BB962C8B-B14F-4D97-AF65-F5344CB8AC3E}">
        <p14:creationId xmlns:p14="http://schemas.microsoft.com/office/powerpoint/2010/main" val="35577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320760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AUGMENTING THE STCN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8BE98B-8F6E-4CDE-9762-B74D2C645553}"/>
              </a:ext>
            </a:extLst>
          </p:cNvPr>
          <p:cNvSpPr txBox="1"/>
          <p:nvPr/>
        </p:nvSpPr>
        <p:spPr>
          <a:xfrm>
            <a:off x="0" y="1109132"/>
            <a:ext cx="12192000" cy="772519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1. Hypothecation, underpinned by archival research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2. Searches of non-Dutch libraries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3. Contemporary printed records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10E2B2-FF68-45D5-9B57-DB2FE379F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6" t="9510" r="81929" b="32040"/>
          <a:stretch/>
        </p:blipFill>
        <p:spPr>
          <a:xfrm>
            <a:off x="974069" y="1109133"/>
            <a:ext cx="4193591" cy="5910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269F6E-3480-4933-9A11-AD3BE3B8A8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13333" r="12023" b="15305"/>
          <a:stretch/>
        </p:blipFill>
        <p:spPr>
          <a:xfrm>
            <a:off x="6258247" y="1125389"/>
            <a:ext cx="4826264" cy="5878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6D07CD-5704-43BF-90FB-D972495B3146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ACADEMIC DISSERTATIONS</a:t>
            </a:r>
          </a:p>
        </p:txBody>
      </p:sp>
    </p:spTree>
    <p:extLst>
      <p:ext uri="{BB962C8B-B14F-4D97-AF65-F5344CB8AC3E}">
        <p14:creationId xmlns:p14="http://schemas.microsoft.com/office/powerpoint/2010/main" val="35132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6D07CD-5704-43BF-90FB-D972495B3146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ACADEMIC DISSERTATIONS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FE22294-4375-4D7C-B3B0-B82EA6E6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48952"/>
              </p:ext>
            </p:extLst>
          </p:nvPr>
        </p:nvGraphicFramePr>
        <p:xfrm>
          <a:off x="1256379" y="1560977"/>
          <a:ext cx="9679241" cy="4943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6330">
                  <a:extLst>
                    <a:ext uri="{9D8B030D-6E8A-4147-A177-3AD203B41FA5}">
                      <a16:colId xmlns:a16="http://schemas.microsoft.com/office/drawing/2014/main" xmlns="" val="4265459996"/>
                    </a:ext>
                  </a:extLst>
                </a:gridCol>
                <a:gridCol w="1332990">
                  <a:extLst>
                    <a:ext uri="{9D8B030D-6E8A-4147-A177-3AD203B41FA5}">
                      <a16:colId xmlns:a16="http://schemas.microsoft.com/office/drawing/2014/main" xmlns="" val="1538660746"/>
                    </a:ext>
                  </a:extLst>
                </a:gridCol>
                <a:gridCol w="1262940">
                  <a:extLst>
                    <a:ext uri="{9D8B030D-6E8A-4147-A177-3AD203B41FA5}">
                      <a16:colId xmlns:a16="http://schemas.microsoft.com/office/drawing/2014/main" xmlns="" val="1083776277"/>
                    </a:ext>
                  </a:extLst>
                </a:gridCol>
                <a:gridCol w="1368056">
                  <a:extLst>
                    <a:ext uri="{9D8B030D-6E8A-4147-A177-3AD203B41FA5}">
                      <a16:colId xmlns:a16="http://schemas.microsoft.com/office/drawing/2014/main" xmlns="" val="2443765328"/>
                    </a:ext>
                  </a:extLst>
                </a:gridCol>
                <a:gridCol w="1509823">
                  <a:extLst>
                    <a:ext uri="{9D8B030D-6E8A-4147-A177-3AD203B41FA5}">
                      <a16:colId xmlns:a16="http://schemas.microsoft.com/office/drawing/2014/main" xmlns="" val="710672158"/>
                    </a:ext>
                  </a:extLst>
                </a:gridCol>
                <a:gridCol w="2449102">
                  <a:extLst>
                    <a:ext uri="{9D8B030D-6E8A-4147-A177-3AD203B41FA5}">
                      <a16:colId xmlns:a16="http://schemas.microsoft.com/office/drawing/2014/main" xmlns="" val="2613798877"/>
                    </a:ext>
                  </a:extLst>
                </a:gridCol>
              </a:tblGrid>
              <a:tr h="6723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Institution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Date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1601-1700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1601-1700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1601-1700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852434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STCN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New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total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% increase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10379609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Leiden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1575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5,106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412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5,518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8.1%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77201638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Franeker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1585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893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1,785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2,678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161.0%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22515005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Groningen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1614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918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774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1,692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84.3%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76674806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Utrecht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1634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1,988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86.1%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71964429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Harderwjik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1648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186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387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108%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00683201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87412754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Deventer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1630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300%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4459194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Amsterdam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1632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407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287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694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70.5%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61750313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Den Bosch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1636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21 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250%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18610629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Breda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1646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22 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175%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95093414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Nijmegen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1655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375%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82897743"/>
                  </a:ext>
                </a:extLst>
              </a:tr>
              <a:tr h="32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Total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69221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2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168BEB-682C-4FDD-8903-E3A69541E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11268" r="9019" b="13427"/>
          <a:stretch/>
        </p:blipFill>
        <p:spPr>
          <a:xfrm>
            <a:off x="1469571" y="1147917"/>
            <a:ext cx="4328841" cy="5710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E8980F-B987-4F7B-ACB8-0A9CAB747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10703" r="12776" b="9671"/>
          <a:stretch/>
        </p:blipFill>
        <p:spPr>
          <a:xfrm>
            <a:off x="6749613" y="1128525"/>
            <a:ext cx="3972816" cy="57100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B11838-2A52-410D-B807-40E841FFEBEF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ACADEMIC EPHEMERA</a:t>
            </a:r>
          </a:p>
        </p:txBody>
      </p:sp>
    </p:spTree>
    <p:extLst>
      <p:ext uri="{BB962C8B-B14F-4D97-AF65-F5344CB8AC3E}">
        <p14:creationId xmlns:p14="http://schemas.microsoft.com/office/powerpoint/2010/main" val="22768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E1379C-20C1-4D7F-8BB1-293C3C00C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6295" r="10876" b="9096"/>
          <a:stretch/>
        </p:blipFill>
        <p:spPr>
          <a:xfrm rot="5400000">
            <a:off x="518369" y="1895568"/>
            <a:ext cx="5494267" cy="4163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A4279B-6E9F-447C-A726-8CCAD85B9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t="11972" r="7932" b="4072"/>
          <a:stretch/>
        </p:blipFill>
        <p:spPr>
          <a:xfrm rot="5400000">
            <a:off x="5843767" y="1831669"/>
            <a:ext cx="5490756" cy="4287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1F4541-8438-463A-96BD-606E56BF922B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TAX FORMS</a:t>
            </a:r>
          </a:p>
        </p:txBody>
      </p:sp>
    </p:spTree>
    <p:extLst>
      <p:ext uri="{BB962C8B-B14F-4D97-AF65-F5344CB8AC3E}">
        <p14:creationId xmlns:p14="http://schemas.microsoft.com/office/powerpoint/2010/main" val="94319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DUTCH BOOKS OUTSIDE THE NETHERLANDS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7D4DF1C-E558-4766-A821-5CB7A4707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16644"/>
              </p:ext>
            </p:extLst>
          </p:nvPr>
        </p:nvGraphicFramePr>
        <p:xfrm>
          <a:off x="1306496" y="1404538"/>
          <a:ext cx="957900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752">
                  <a:extLst>
                    <a:ext uri="{9D8B030D-6E8A-4147-A177-3AD203B41FA5}">
                      <a16:colId xmlns:a16="http://schemas.microsoft.com/office/drawing/2014/main" xmlns="" val="748219238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xmlns="" val="2325090091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xmlns="" val="1220751035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xmlns="" val="15597426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Date range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STCN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Non-Dutch libraries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Total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0798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1601-1650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24,357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7,513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31,870 (31% increase)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6254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15F112-1B7C-49C5-9AA1-E892894484FE}"/>
              </a:ext>
            </a:extLst>
          </p:cNvPr>
          <p:cNvSpPr txBox="1"/>
          <p:nvPr/>
        </p:nvSpPr>
        <p:spPr>
          <a:xfrm>
            <a:off x="1306496" y="3260802"/>
            <a:ext cx="9579008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Non-Dutch library searches include prominent libraries in France, Italy, Spain, Germany, Britain, Belgium and the USA not included in the STCN – but it is by no means yet an exhaustive search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1A2C59-F98E-46B6-8492-558C426029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156700"/>
              </p:ext>
            </p:extLst>
          </p:nvPr>
        </p:nvGraphicFramePr>
        <p:xfrm>
          <a:off x="1306496" y="4881383"/>
          <a:ext cx="957900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752">
                  <a:extLst>
                    <a:ext uri="{9D8B030D-6E8A-4147-A177-3AD203B41FA5}">
                      <a16:colId xmlns:a16="http://schemas.microsoft.com/office/drawing/2014/main" xmlns="" val="748219238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xmlns="" val="2325090091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xmlns="" val="1220751035"/>
                    </a:ext>
                  </a:extLst>
                </a:gridCol>
                <a:gridCol w="2394752">
                  <a:extLst>
                    <a:ext uri="{9D8B030D-6E8A-4147-A177-3AD203B41FA5}">
                      <a16:colId xmlns:a16="http://schemas.microsoft.com/office/drawing/2014/main" xmlns="" val="15597426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Nijmegen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STCN - Nijmegen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New - Nijmegen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Total - Nijmegen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0798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1651-1700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368 (389% increase)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6254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63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CEDA99-C007-4BA4-A33D-39520D7C133D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E7EE8F-43E2-4133-899E-840576C2EB5A}"/>
              </a:ext>
            </a:extLst>
          </p:cNvPr>
          <p:cNvSpPr txBox="1"/>
          <p:nvPr/>
        </p:nvSpPr>
        <p:spPr>
          <a:xfrm>
            <a:off x="1107489" y="200624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NOT ACCEPTED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BE4778-4D9E-45A8-9D7D-8A376C7F3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" t="11004" r="3446" b="5114"/>
          <a:stretch/>
        </p:blipFill>
        <p:spPr>
          <a:xfrm>
            <a:off x="254493" y="1109133"/>
            <a:ext cx="11683014" cy="57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7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0" y="-7620"/>
            <a:ext cx="3832764" cy="6865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4" t="76328" r="1402" b="5100"/>
          <a:stretch/>
        </p:blipFill>
        <p:spPr>
          <a:xfrm>
            <a:off x="6238206" y="405308"/>
            <a:ext cx="4580858" cy="2923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4" t="76922" r="1626" b="8370"/>
          <a:stretch/>
        </p:blipFill>
        <p:spPr>
          <a:xfrm>
            <a:off x="5620070" y="3571588"/>
            <a:ext cx="5817130" cy="2923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0D3A25-0341-44FD-8717-0D7BE2FAA002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9F12CB-4519-4483-B3F4-BCECF06413EA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NEWSPAPER ADVERTISING</a:t>
            </a:r>
          </a:p>
        </p:txBody>
      </p:sp>
    </p:spTree>
    <p:extLst>
      <p:ext uri="{BB962C8B-B14F-4D97-AF65-F5344CB8AC3E}">
        <p14:creationId xmlns:p14="http://schemas.microsoft.com/office/powerpoint/2010/main" val="11362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MARTEN JANSZ BRANDT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058AC5-FDFE-4A3C-BA96-AF97D070FD14}"/>
              </a:ext>
            </a:extLst>
          </p:cNvPr>
          <p:cNvSpPr txBox="1"/>
          <p:nvPr/>
        </p:nvSpPr>
        <p:spPr>
          <a:xfrm>
            <a:off x="776708" y="1644670"/>
            <a:ext cx="10638584" cy="480131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bg1"/>
                </a:solidFill>
              </a:rPr>
              <a:t>Courante uyt Italien, Duytslandt, &amp;c.</a:t>
            </a:r>
            <a:r>
              <a:rPr lang="en-GB" sz="2400" dirty="0">
                <a:solidFill>
                  <a:schemeClr val="bg1"/>
                </a:solidFill>
              </a:rPr>
              <a:t>, no. 39, 26 September 1643: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D. </a:t>
            </a:r>
            <a:r>
              <a:rPr lang="en-GB" sz="2400" dirty="0" err="1">
                <a:solidFill>
                  <a:schemeClr val="bg1"/>
                </a:solidFill>
              </a:rPr>
              <a:t>Roelof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Pietersz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i="1" dirty="0">
                <a:solidFill>
                  <a:schemeClr val="bg1"/>
                </a:solidFill>
              </a:rPr>
              <a:t>Het </a:t>
            </a:r>
            <a:r>
              <a:rPr lang="en-GB" sz="2400" i="1" dirty="0" err="1">
                <a:solidFill>
                  <a:schemeClr val="bg1"/>
                </a:solidFill>
              </a:rPr>
              <a:t>Lof</a:t>
            </a:r>
            <a:r>
              <a:rPr lang="en-GB" sz="2400" i="1" dirty="0">
                <a:solidFill>
                  <a:schemeClr val="bg1"/>
                </a:solidFill>
              </a:rPr>
              <a:t> Jesu Christi </a:t>
            </a:r>
            <a:r>
              <a:rPr lang="en-GB" sz="2400" i="1" dirty="0" err="1">
                <a:solidFill>
                  <a:schemeClr val="bg1"/>
                </a:solidFill>
              </a:rPr>
              <a:t>onses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Heeren</a:t>
            </a:r>
            <a:r>
              <a:rPr lang="en-GB" sz="2400" dirty="0">
                <a:solidFill>
                  <a:schemeClr val="bg1"/>
                </a:solidFill>
              </a:rPr>
              <a:t>, already published in 1643;</a:t>
            </a:r>
          </a:p>
          <a:p>
            <a:r>
              <a:rPr lang="en-GB" sz="2400" dirty="0">
                <a:solidFill>
                  <a:schemeClr val="bg1"/>
                </a:solidFill>
              </a:rPr>
              <a:t>Item, </a:t>
            </a:r>
            <a:r>
              <a:rPr lang="en-GB" sz="2400" i="1" dirty="0">
                <a:solidFill>
                  <a:schemeClr val="bg1"/>
                </a:solidFill>
              </a:rPr>
              <a:t>Het </a:t>
            </a:r>
            <a:r>
              <a:rPr lang="en-GB" sz="2400" i="1" dirty="0" err="1">
                <a:solidFill>
                  <a:schemeClr val="bg1"/>
                </a:solidFill>
              </a:rPr>
              <a:t>Lof</a:t>
            </a:r>
            <a:r>
              <a:rPr lang="en-GB" sz="2400" i="1" dirty="0">
                <a:solidFill>
                  <a:schemeClr val="bg1"/>
                </a:solidFill>
              </a:rPr>
              <a:t> der </a:t>
            </a:r>
            <a:r>
              <a:rPr lang="en-GB" sz="2400" i="1" dirty="0" err="1">
                <a:solidFill>
                  <a:schemeClr val="bg1"/>
                </a:solidFill>
              </a:rPr>
              <a:t>kercke</a:t>
            </a:r>
            <a:r>
              <a:rPr lang="en-GB" sz="2400" i="1" dirty="0">
                <a:solidFill>
                  <a:schemeClr val="bg1"/>
                </a:solidFill>
              </a:rPr>
              <a:t> Jesu Christi</a:t>
            </a:r>
            <a:r>
              <a:rPr lang="en-GB" sz="2400" dirty="0">
                <a:solidFill>
                  <a:schemeClr val="bg1"/>
                </a:solidFill>
              </a:rPr>
              <a:t>, already published in 1643; </a:t>
            </a:r>
          </a:p>
          <a:p>
            <a:r>
              <a:rPr lang="en-GB" sz="2400" dirty="0">
                <a:solidFill>
                  <a:schemeClr val="bg1"/>
                </a:solidFill>
              </a:rPr>
              <a:t>Item, </a:t>
            </a:r>
            <a:r>
              <a:rPr lang="en-GB" sz="2400" i="1" dirty="0">
                <a:solidFill>
                  <a:schemeClr val="bg1"/>
                </a:solidFill>
              </a:rPr>
              <a:t>‘t </a:t>
            </a:r>
            <a:r>
              <a:rPr lang="en-GB" sz="2400" i="1" dirty="0" err="1">
                <a:solidFill>
                  <a:schemeClr val="bg1"/>
                </a:solidFill>
              </a:rPr>
              <a:t>Lof</a:t>
            </a:r>
            <a:r>
              <a:rPr lang="en-GB" sz="2400" i="1" dirty="0">
                <a:solidFill>
                  <a:schemeClr val="bg1"/>
                </a:solidFill>
              </a:rPr>
              <a:t> des </a:t>
            </a:r>
            <a:r>
              <a:rPr lang="en-GB" sz="2400" i="1" dirty="0" err="1">
                <a:solidFill>
                  <a:schemeClr val="bg1"/>
                </a:solidFill>
              </a:rPr>
              <a:t>Woordts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Godts</a:t>
            </a:r>
            <a:r>
              <a:rPr lang="en-GB" sz="2400" i="1" dirty="0">
                <a:solidFill>
                  <a:schemeClr val="bg1"/>
                </a:solidFill>
              </a:rPr>
              <a:t>, </a:t>
            </a:r>
            <a:r>
              <a:rPr lang="en-GB" sz="2400" i="1" dirty="0" err="1">
                <a:solidFill>
                  <a:schemeClr val="bg1"/>
                </a:solidFill>
              </a:rPr>
              <a:t>ofte</a:t>
            </a:r>
            <a:r>
              <a:rPr lang="en-GB" sz="2400" i="1" dirty="0">
                <a:solidFill>
                  <a:schemeClr val="bg1"/>
                </a:solidFill>
              </a:rPr>
              <a:t> der H. </a:t>
            </a:r>
            <a:r>
              <a:rPr lang="en-GB" sz="2400" i="1" dirty="0" err="1">
                <a:solidFill>
                  <a:schemeClr val="bg1"/>
                </a:solidFill>
              </a:rPr>
              <a:t>Schrifture</a:t>
            </a:r>
            <a:r>
              <a:rPr lang="en-GB" sz="2400" i="1" dirty="0">
                <a:solidFill>
                  <a:schemeClr val="bg1"/>
                </a:solidFill>
              </a:rPr>
              <a:t>,</a:t>
            </a:r>
            <a:r>
              <a:rPr lang="en-GB" sz="2400" dirty="0">
                <a:solidFill>
                  <a:schemeClr val="bg1"/>
                </a:solidFill>
              </a:rPr>
              <a:t> already published in 1640; </a:t>
            </a:r>
          </a:p>
          <a:p>
            <a:r>
              <a:rPr lang="en-GB" sz="2400" dirty="0">
                <a:solidFill>
                  <a:schemeClr val="bg1"/>
                </a:solidFill>
              </a:rPr>
              <a:t>Item, </a:t>
            </a:r>
            <a:r>
              <a:rPr lang="en-GB" sz="2400" i="1" dirty="0">
                <a:solidFill>
                  <a:schemeClr val="bg1"/>
                </a:solidFill>
              </a:rPr>
              <a:t>Scherm </a:t>
            </a:r>
            <a:r>
              <a:rPr lang="en-GB" sz="2400" i="1" dirty="0" err="1">
                <a:solidFill>
                  <a:schemeClr val="bg1"/>
                </a:solidFill>
              </a:rPr>
              <a:t>ende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schilt</a:t>
            </a:r>
            <a:r>
              <a:rPr lang="en-GB" sz="2400" i="1" dirty="0">
                <a:solidFill>
                  <a:schemeClr val="bg1"/>
                </a:solidFill>
              </a:rPr>
              <a:t> der </a:t>
            </a:r>
            <a:r>
              <a:rPr lang="en-GB" sz="2400" i="1" dirty="0" err="1">
                <a:solidFill>
                  <a:schemeClr val="bg1"/>
                </a:solidFill>
              </a:rPr>
              <a:t>kinderen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Godes</a:t>
            </a:r>
            <a:r>
              <a:rPr lang="en-GB" sz="2400" dirty="0">
                <a:solidFill>
                  <a:schemeClr val="bg1"/>
                </a:solidFill>
              </a:rPr>
              <a:t>, an explanation of psalm 91; </a:t>
            </a:r>
          </a:p>
          <a:p>
            <a:r>
              <a:rPr lang="en-GB" sz="2400" dirty="0">
                <a:solidFill>
                  <a:schemeClr val="bg1"/>
                </a:solidFill>
              </a:rPr>
              <a:t>Item, </a:t>
            </a:r>
            <a:r>
              <a:rPr lang="en-GB" sz="2400" i="1" dirty="0">
                <a:solidFill>
                  <a:schemeClr val="bg1"/>
                </a:solidFill>
              </a:rPr>
              <a:t>De Spiegel der </a:t>
            </a:r>
            <a:r>
              <a:rPr lang="en-GB" sz="2400" i="1" dirty="0" err="1">
                <a:solidFill>
                  <a:schemeClr val="bg1"/>
                </a:solidFill>
              </a:rPr>
              <a:t>Barmhertigheyt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en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Gerechtigheyt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Hods</a:t>
            </a:r>
            <a:r>
              <a:rPr lang="en-GB" sz="2400" i="1" dirty="0">
                <a:solidFill>
                  <a:schemeClr val="bg1"/>
                </a:solidFill>
              </a:rPr>
              <a:t>, in het </a:t>
            </a:r>
            <a:r>
              <a:rPr lang="en-GB" sz="2400" i="1" dirty="0" err="1">
                <a:solidFill>
                  <a:schemeClr val="bg1"/>
                </a:solidFill>
              </a:rPr>
              <a:t>vergeven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en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straffen</a:t>
            </a:r>
            <a:r>
              <a:rPr lang="en-GB" sz="2400" i="1" dirty="0">
                <a:solidFill>
                  <a:schemeClr val="bg1"/>
                </a:solidFill>
              </a:rPr>
              <a:t> der </a:t>
            </a:r>
            <a:r>
              <a:rPr lang="en-GB" sz="2400" i="1" dirty="0" err="1">
                <a:solidFill>
                  <a:schemeClr val="bg1"/>
                </a:solidFill>
              </a:rPr>
              <a:t>sonden</a:t>
            </a:r>
            <a:r>
              <a:rPr lang="en-GB" sz="2400" dirty="0">
                <a:solidFill>
                  <a:schemeClr val="bg1"/>
                </a:solidFill>
              </a:rPr>
              <a:t>; </a:t>
            </a:r>
          </a:p>
          <a:p>
            <a:r>
              <a:rPr lang="en-GB" sz="2400" dirty="0">
                <a:solidFill>
                  <a:schemeClr val="bg1"/>
                </a:solidFill>
              </a:rPr>
              <a:t>Item, </a:t>
            </a:r>
            <a:r>
              <a:rPr lang="en-GB" sz="2400" i="1" dirty="0">
                <a:solidFill>
                  <a:schemeClr val="bg1"/>
                </a:solidFill>
              </a:rPr>
              <a:t>De </a:t>
            </a:r>
            <a:r>
              <a:rPr lang="en-GB" sz="2400" i="1" dirty="0" err="1">
                <a:solidFill>
                  <a:schemeClr val="bg1"/>
                </a:solidFill>
              </a:rPr>
              <a:t>Enge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poorte</a:t>
            </a:r>
            <a:r>
              <a:rPr lang="en-GB" sz="2400" i="1" dirty="0">
                <a:solidFill>
                  <a:schemeClr val="bg1"/>
                </a:solidFill>
              </a:rPr>
              <a:t>, </a:t>
            </a:r>
            <a:r>
              <a:rPr lang="en-GB" sz="2400" i="1" dirty="0" err="1">
                <a:solidFill>
                  <a:schemeClr val="bg1"/>
                </a:solidFill>
              </a:rPr>
              <a:t>ofte</a:t>
            </a:r>
            <a:r>
              <a:rPr lang="en-GB" sz="2400" i="1" dirty="0">
                <a:solidFill>
                  <a:schemeClr val="bg1"/>
                </a:solidFill>
              </a:rPr>
              <a:t> de </a:t>
            </a:r>
            <a:r>
              <a:rPr lang="en-GB" sz="2400" i="1" dirty="0" err="1">
                <a:solidFill>
                  <a:schemeClr val="bg1"/>
                </a:solidFill>
              </a:rPr>
              <a:t>Wegh</a:t>
            </a:r>
            <a:r>
              <a:rPr lang="en-GB" sz="2400" i="1" dirty="0">
                <a:solidFill>
                  <a:schemeClr val="bg1"/>
                </a:solidFill>
              </a:rPr>
              <a:t> der </a:t>
            </a:r>
            <a:r>
              <a:rPr lang="en-GB" sz="2400" i="1" dirty="0" err="1">
                <a:solidFill>
                  <a:schemeClr val="bg1"/>
                </a:solidFill>
              </a:rPr>
              <a:t>Saligheyt</a:t>
            </a:r>
            <a:r>
              <a:rPr lang="en-GB" sz="2400" dirty="0">
                <a:solidFill>
                  <a:schemeClr val="bg1"/>
                </a:solidFill>
              </a:rPr>
              <a:t>; </a:t>
            </a:r>
          </a:p>
          <a:p>
            <a:r>
              <a:rPr lang="en-GB" sz="2400" dirty="0">
                <a:solidFill>
                  <a:schemeClr val="bg1"/>
                </a:solidFill>
              </a:rPr>
              <a:t>Item, </a:t>
            </a:r>
            <a:r>
              <a:rPr lang="en-GB" sz="2400" i="1" dirty="0">
                <a:solidFill>
                  <a:schemeClr val="bg1"/>
                </a:solidFill>
              </a:rPr>
              <a:t>Korte gulden </a:t>
            </a:r>
            <a:r>
              <a:rPr lang="en-GB" sz="2400" i="1" dirty="0" err="1">
                <a:solidFill>
                  <a:schemeClr val="bg1"/>
                </a:solidFill>
              </a:rPr>
              <a:t>regulen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eenes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heyligen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levens</a:t>
            </a:r>
            <a:r>
              <a:rPr lang="en-GB" sz="2400" i="1" dirty="0">
                <a:solidFill>
                  <a:schemeClr val="bg1"/>
                </a:solidFill>
              </a:rPr>
              <a:t>;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r>
              <a:rPr lang="en-GB" sz="2400" dirty="0">
                <a:solidFill>
                  <a:schemeClr val="bg1"/>
                </a:solidFill>
              </a:rPr>
              <a:t>Item, </a:t>
            </a:r>
            <a:r>
              <a:rPr lang="en-GB" sz="2400" i="1" dirty="0">
                <a:solidFill>
                  <a:schemeClr val="bg1"/>
                </a:solidFill>
              </a:rPr>
              <a:t>Den </a:t>
            </a:r>
            <a:r>
              <a:rPr lang="en-GB" sz="2400" i="1" dirty="0" err="1">
                <a:solidFill>
                  <a:schemeClr val="bg1"/>
                </a:solidFill>
              </a:rPr>
              <a:t>Evangelischen</a:t>
            </a:r>
            <a:r>
              <a:rPr lang="en-GB" sz="2400" i="1" dirty="0">
                <a:solidFill>
                  <a:schemeClr val="bg1"/>
                </a:solidFill>
              </a:rPr>
              <a:t> Arendt</a:t>
            </a:r>
            <a:r>
              <a:rPr lang="en-GB" sz="2400" dirty="0">
                <a:solidFill>
                  <a:schemeClr val="bg1"/>
                </a:solidFill>
              </a:rPr>
              <a:t> (all enlarged and reviewed, and improved according to the new translation of the Bible) (all Amsterdam, Marten Jansz Brandt)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1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MARTEN JANSZ BRANDT</a:t>
            </a:r>
          </a:p>
        </p:txBody>
      </p:sp>
      <p:pic>
        <p:nvPicPr>
          <p:cNvPr id="4" name="Picture 2" descr="http://resolver.kb.nl/resolve?urn=stcn:265578574:01">
            <a:extLst>
              <a:ext uri="{FF2B5EF4-FFF2-40B4-BE49-F238E27FC236}">
                <a16:creationId xmlns:a16="http://schemas.microsoft.com/office/drawing/2014/main" xmlns="" id="{7D61AB81-CDBF-4347-98B9-A0FDAF29A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4528" y="1349406"/>
            <a:ext cx="3775375" cy="532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resolver.kb.nl/resolve?urn=stcn:397240481:01">
            <a:extLst>
              <a:ext uri="{FF2B5EF4-FFF2-40B4-BE49-F238E27FC236}">
                <a16:creationId xmlns:a16="http://schemas.microsoft.com/office/drawing/2014/main" xmlns="" id="{0451C3AC-2E59-4CC3-8784-CE9A486CB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694" y="1349406"/>
            <a:ext cx="4193708" cy="533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1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NEWSPAPER ADVERTISEMENTS, 1621-1650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9D04E5D8-C5CC-44C6-86F5-7130EC284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63815"/>
              </p:ext>
            </p:extLst>
          </p:nvPr>
        </p:nvGraphicFramePr>
        <p:xfrm>
          <a:off x="1818937" y="1589678"/>
          <a:ext cx="81280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35823527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9304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2830806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490920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Books advertised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Matched to STCN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Matched to other surviving editions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Lost books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182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1,230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715 (58%)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85 (7%)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430 (35%)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6659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7012023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3A1AE46-81D3-40FD-9AF5-B05A9639F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25940"/>
              </p:ext>
            </p:extLst>
          </p:nvPr>
        </p:nvGraphicFramePr>
        <p:xfrm>
          <a:off x="2040879" y="3622087"/>
          <a:ext cx="2770818" cy="2801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409">
                  <a:extLst>
                    <a:ext uri="{9D8B030D-6E8A-4147-A177-3AD203B41FA5}">
                      <a16:colId xmlns:a16="http://schemas.microsoft.com/office/drawing/2014/main" xmlns="" val="3397732639"/>
                    </a:ext>
                  </a:extLst>
                </a:gridCol>
                <a:gridCol w="1385409">
                  <a:extLst>
                    <a:ext uri="{9D8B030D-6E8A-4147-A177-3AD203B41FA5}">
                      <a16:colId xmlns:a16="http://schemas.microsoft.com/office/drawing/2014/main" xmlns="" val="3582352714"/>
                    </a:ext>
                  </a:extLst>
                </a:gridCol>
              </a:tblGrid>
              <a:tr h="911798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Languages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5182950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Dutch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997 (81%)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6659260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Latin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165 (13%)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70120231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French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34 (3%)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4912615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Other or Multi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34 (3%)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78788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BDDDCED0-2143-42D5-A7EA-16FC349F4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989522"/>
              </p:ext>
            </p:extLst>
          </p:nvPr>
        </p:nvGraphicFramePr>
        <p:xfrm>
          <a:off x="6676502" y="3622087"/>
          <a:ext cx="2770818" cy="2892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409">
                  <a:extLst>
                    <a:ext uri="{9D8B030D-6E8A-4147-A177-3AD203B41FA5}">
                      <a16:colId xmlns:a16="http://schemas.microsoft.com/office/drawing/2014/main" xmlns="" val="3397732639"/>
                    </a:ext>
                  </a:extLst>
                </a:gridCol>
                <a:gridCol w="1385409">
                  <a:extLst>
                    <a:ext uri="{9D8B030D-6E8A-4147-A177-3AD203B41FA5}">
                      <a16:colId xmlns:a16="http://schemas.microsoft.com/office/drawing/2014/main" xmlns="" val="3582352714"/>
                    </a:ext>
                  </a:extLst>
                </a:gridCol>
              </a:tblGrid>
              <a:tr h="911798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Formats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5182950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88 (7%)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6659260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317 (26%)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70120231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265 (22%)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4912615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12o/16o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263 (11%)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7878871"/>
                  </a:ext>
                </a:extLst>
              </a:tr>
              <a:tr h="3697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Broadsheet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86 (7%)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99989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4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198149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BOOK TRADE CATALOGUES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753F2A-5815-4DA4-9769-61F01CEFC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0" t="22210" r="61805" b="33038"/>
          <a:stretch/>
        </p:blipFill>
        <p:spPr>
          <a:xfrm>
            <a:off x="6593305" y="1104183"/>
            <a:ext cx="4209112" cy="5753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8D8905-051B-435F-95F7-5446BC39D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76" t="20526" r="68025" b="37609"/>
          <a:stretch/>
        </p:blipFill>
        <p:spPr>
          <a:xfrm>
            <a:off x="721897" y="1109132"/>
            <a:ext cx="4262092" cy="57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8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PUBLISHERS’ STOCK (JANSSONIUS 1665)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7B816F-3941-4A36-AD0C-3338251E2830}"/>
              </a:ext>
            </a:extLst>
          </p:cNvPr>
          <p:cNvSpPr txBox="1"/>
          <p:nvPr/>
        </p:nvSpPr>
        <p:spPr>
          <a:xfrm>
            <a:off x="4049486" y="3113314"/>
            <a:ext cx="315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descriptions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06C08A-64BF-4E71-80AF-F014D168C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5" t="19600" r="5704" b="14623"/>
          <a:stretch/>
        </p:blipFill>
        <p:spPr>
          <a:xfrm>
            <a:off x="2012272" y="1197182"/>
            <a:ext cx="8167456" cy="56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BOOK PROFILING (</a:t>
            </a:r>
            <a:r>
              <a:rPr lang="en-GB" sz="4000" dirty="0" err="1">
                <a:solidFill>
                  <a:schemeClr val="bg1"/>
                </a:solidFill>
              </a:rPr>
              <a:t>Beverwijck</a:t>
            </a:r>
            <a:r>
              <a:rPr lang="en-GB" sz="4000" dirty="0">
                <a:solidFill>
                  <a:schemeClr val="bg1"/>
                </a:solidFill>
              </a:rPr>
              <a:t>, </a:t>
            </a:r>
            <a:r>
              <a:rPr lang="en-GB" sz="4000" i="1" dirty="0">
                <a:solidFill>
                  <a:schemeClr val="bg1"/>
                </a:solidFill>
              </a:rPr>
              <a:t>Vitae </a:t>
            </a:r>
            <a:r>
              <a:rPr lang="en-GB" sz="4000" i="1" dirty="0" err="1">
                <a:solidFill>
                  <a:schemeClr val="bg1"/>
                </a:solidFill>
              </a:rPr>
              <a:t>Termino</a:t>
            </a:r>
            <a:r>
              <a:rPr lang="en-GB" sz="4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26" name="Picture 2" descr="http://resolver.kb.nl/resolve?urn=stcn:061264938:01">
            <a:extLst>
              <a:ext uri="{FF2B5EF4-FFF2-40B4-BE49-F238E27FC236}">
                <a16:creationId xmlns:a16="http://schemas.microsoft.com/office/drawing/2014/main" xmlns="" id="{E10008A7-0BA8-4690-AE21-9F24A95ED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2925" r="5884" b="5220"/>
          <a:stretch/>
        </p:blipFill>
        <p:spPr bwMode="auto">
          <a:xfrm>
            <a:off x="323095" y="1301916"/>
            <a:ext cx="4016664" cy="53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72C09C81-AACF-43CE-B1CC-F20710A1B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84149"/>
              </p:ext>
            </p:extLst>
          </p:nvPr>
        </p:nvGraphicFramePr>
        <p:xfrm>
          <a:off x="4714670" y="1199645"/>
          <a:ext cx="6782670" cy="5556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539">
                  <a:extLst>
                    <a:ext uri="{9D8B030D-6E8A-4147-A177-3AD203B41FA5}">
                      <a16:colId xmlns:a16="http://schemas.microsoft.com/office/drawing/2014/main" xmlns="" val="3163466767"/>
                    </a:ext>
                  </a:extLst>
                </a:gridCol>
                <a:gridCol w="2102925">
                  <a:extLst>
                    <a:ext uri="{9D8B030D-6E8A-4147-A177-3AD203B41FA5}">
                      <a16:colId xmlns:a16="http://schemas.microsoft.com/office/drawing/2014/main" xmlns="" val="543129698"/>
                    </a:ext>
                  </a:extLst>
                </a:gridCol>
                <a:gridCol w="1676332">
                  <a:extLst>
                    <a:ext uri="{9D8B030D-6E8A-4147-A177-3AD203B41FA5}">
                      <a16:colId xmlns:a16="http://schemas.microsoft.com/office/drawing/2014/main" xmlns="" val="372082403"/>
                    </a:ext>
                  </a:extLst>
                </a:gridCol>
                <a:gridCol w="1358037">
                  <a:extLst>
                    <a:ext uri="{9D8B030D-6E8A-4147-A177-3AD203B41FA5}">
                      <a16:colId xmlns:a16="http://schemas.microsoft.com/office/drawing/2014/main" xmlns="" val="2850083105"/>
                    </a:ext>
                  </a:extLst>
                </a:gridCol>
                <a:gridCol w="708837">
                  <a:extLst>
                    <a:ext uri="{9D8B030D-6E8A-4147-A177-3AD203B41FA5}">
                      <a16:colId xmlns:a16="http://schemas.microsoft.com/office/drawing/2014/main" xmlns="" val="2186628482"/>
                    </a:ext>
                  </a:extLst>
                </a:gridCol>
              </a:tblGrid>
              <a:tr h="28357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 van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Beverwijck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Vitae </a:t>
                      </a:r>
                      <a:r>
                        <a:rPr lang="en-GB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Termino</a:t>
                      </a:r>
                      <a:r>
                        <a:rPr lang="en-GB" sz="14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(Leiden: Maire, 1636, 4o, 2</a:t>
                      </a:r>
                      <a:r>
                        <a:rPr lang="en-GB" sz="1400" i="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GB" sz="14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edition)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2596613"/>
                  </a:ext>
                </a:extLst>
              </a:tr>
              <a:tr h="229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Owner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Profession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Place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Price</a:t>
                      </a: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596807035"/>
                  </a:ext>
                </a:extLst>
              </a:tr>
              <a:tr h="229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1649</a:t>
                      </a: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Hendrick Laurensz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Bookseller (auction)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742481681"/>
                  </a:ext>
                </a:extLst>
              </a:tr>
              <a:tr h="266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1649</a:t>
                      </a: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Rudolph Schuringh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Statesman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Groningen</a:t>
                      </a: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308054254"/>
                  </a:ext>
                </a:extLst>
              </a:tr>
              <a:tr h="229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1656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Daniel Heinsius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Leiden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10253410"/>
                  </a:ext>
                </a:extLst>
              </a:tr>
              <a:tr h="275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1666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Mattheus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Spranger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Lawyer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37705882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1667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Reinhold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Curicke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Statesman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Danzig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99298542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1668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Gerard van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Midlum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66999275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1674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Daniel Elzevier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Bookseller (stock)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17993244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1675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Copenhagen library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library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Copenhagen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06184077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1676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Cornelis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Hackius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Bookseller (auction)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Leiden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35081934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1678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Johannis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Wandalini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Copenhagen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79706088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1679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Johannis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Nansen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Bookseller (auction)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Copenhagen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70213408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1679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Georg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Witzlebii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Copenhagen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12680638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1691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Pieter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vander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Bookseller (auction)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Leiden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85032534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1691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Thomas Bartholin Jr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Copenhagen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80503067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Reinoldus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Alberda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Statesman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Groningen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18022592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Reinoldus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Alberda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Statesman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Groningen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2506739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1693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Johannis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Lassenii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Copenhagen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40431218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1698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Henricus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Groot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Lawyer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Maastricht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3188347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1698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Cornelis Nicolai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Patrician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Amsterdam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91535025"/>
                  </a:ext>
                </a:extLst>
              </a:tr>
              <a:tr h="252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1701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Constantijn Huygens Jr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Statesman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Hague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8846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0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POPULAR ROMAN CLASSICS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A3E543-EC82-47C6-872B-1210B7001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54" t="10269" r="36719" b="23422"/>
          <a:stretch/>
        </p:blipFill>
        <p:spPr>
          <a:xfrm>
            <a:off x="8188670" y="1349406"/>
            <a:ext cx="2801145" cy="5213238"/>
          </a:xfrm>
          <a:prstGeom prst="rect">
            <a:avLst/>
          </a:prstGeom>
        </p:spPr>
      </p:pic>
      <p:pic>
        <p:nvPicPr>
          <p:cNvPr id="2050" name="Picture 2" descr="http://resolver.kb.nl/resolve?urn=stcn:061326216:01">
            <a:extLst>
              <a:ext uri="{FF2B5EF4-FFF2-40B4-BE49-F238E27FC236}">
                <a16:creationId xmlns:a16="http://schemas.microsoft.com/office/drawing/2014/main" xmlns="" id="{8CA1B997-64DD-4D8A-906C-F12628DC2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7" y="1349406"/>
            <a:ext cx="3375330" cy="52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esolver.kb.nl/resolve?urn=stcn:832705802:01">
            <a:extLst>
              <a:ext uri="{FF2B5EF4-FFF2-40B4-BE49-F238E27FC236}">
                <a16:creationId xmlns:a16="http://schemas.microsoft.com/office/drawing/2014/main" xmlns="" id="{9FBFE509-FDF2-41E8-97D3-693E8BBFC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0"/>
          <a:stretch/>
        </p:blipFill>
        <p:spPr bwMode="auto">
          <a:xfrm>
            <a:off x="4580062" y="1349406"/>
            <a:ext cx="2875494" cy="52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VALERIUS MAXIMUS, 1585-1700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A3703BD-8C5D-4EAA-A9BF-578FAADC8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798487"/>
              </p:ext>
            </p:extLst>
          </p:nvPr>
        </p:nvGraphicFramePr>
        <p:xfrm>
          <a:off x="147564" y="1596198"/>
          <a:ext cx="6063342" cy="3912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6049">
                  <a:extLst>
                    <a:ext uri="{9D8B030D-6E8A-4147-A177-3AD203B41FA5}">
                      <a16:colId xmlns:a16="http://schemas.microsoft.com/office/drawing/2014/main" xmlns="" val="158388818"/>
                    </a:ext>
                  </a:extLst>
                </a:gridCol>
                <a:gridCol w="968767">
                  <a:extLst>
                    <a:ext uri="{9D8B030D-6E8A-4147-A177-3AD203B41FA5}">
                      <a16:colId xmlns:a16="http://schemas.microsoft.com/office/drawing/2014/main" xmlns="" val="3431439038"/>
                    </a:ext>
                  </a:extLst>
                </a:gridCol>
                <a:gridCol w="1545468">
                  <a:extLst>
                    <a:ext uri="{9D8B030D-6E8A-4147-A177-3AD203B41FA5}">
                      <a16:colId xmlns:a16="http://schemas.microsoft.com/office/drawing/2014/main" xmlns="" val="583093604"/>
                    </a:ext>
                  </a:extLst>
                </a:gridCol>
                <a:gridCol w="2423058">
                  <a:extLst>
                    <a:ext uri="{9D8B030D-6E8A-4147-A177-3AD203B41FA5}">
                      <a16:colId xmlns:a16="http://schemas.microsoft.com/office/drawing/2014/main" xmlns="" val="1647896321"/>
                    </a:ext>
                  </a:extLst>
                </a:gridCol>
              </a:tblGrid>
              <a:tr h="31206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VALERIUS MAXIMUS IN THE DUTCH REPUBLIC, 1585-1649</a:t>
                      </a: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5536835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1585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Plantin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942065497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1591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Raphelengius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516995678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1594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Raphelengius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113026348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1596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24o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Raphelengius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667287652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1614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Rotterdam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Berewout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414741128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1625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Blaeu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385032871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1626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24o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Amsterdam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4179414661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1632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739345999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1639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651622041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1640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Hegerus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318190360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1647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332009580"/>
                  </a:ext>
                </a:extLst>
              </a:tr>
              <a:tr h="300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1647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96294381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6DC43392-C431-4ADE-832B-63E774708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949180"/>
              </p:ext>
            </p:extLst>
          </p:nvPr>
        </p:nvGraphicFramePr>
        <p:xfrm>
          <a:off x="6337907" y="1596198"/>
          <a:ext cx="5447694" cy="3912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712">
                  <a:extLst>
                    <a:ext uri="{9D8B030D-6E8A-4147-A177-3AD203B41FA5}">
                      <a16:colId xmlns:a16="http://schemas.microsoft.com/office/drawing/2014/main" xmlns="" val="3163466767"/>
                    </a:ext>
                  </a:extLst>
                </a:gridCol>
                <a:gridCol w="870404">
                  <a:extLst>
                    <a:ext uri="{9D8B030D-6E8A-4147-A177-3AD203B41FA5}">
                      <a16:colId xmlns:a16="http://schemas.microsoft.com/office/drawing/2014/main" xmlns="" val="543129698"/>
                    </a:ext>
                  </a:extLst>
                </a:gridCol>
                <a:gridCol w="1388547">
                  <a:extLst>
                    <a:ext uri="{9D8B030D-6E8A-4147-A177-3AD203B41FA5}">
                      <a16:colId xmlns:a16="http://schemas.microsoft.com/office/drawing/2014/main" xmlns="" val="372082403"/>
                    </a:ext>
                  </a:extLst>
                </a:gridCol>
                <a:gridCol w="2177031">
                  <a:extLst>
                    <a:ext uri="{9D8B030D-6E8A-4147-A177-3AD203B41FA5}">
                      <a16:colId xmlns:a16="http://schemas.microsoft.com/office/drawing/2014/main" xmlns="" val="2850083105"/>
                    </a:ext>
                  </a:extLst>
                </a:gridCol>
              </a:tblGrid>
              <a:tr h="29579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VALERIUS MAXIMUS IN THE DUTCH REPUBLIC, 1650-1700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62596613"/>
                  </a:ext>
                </a:extLst>
              </a:tr>
              <a:tr h="239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1650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24o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Elzevier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742481681"/>
                  </a:ext>
                </a:extLst>
              </a:tr>
              <a:tr h="239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1650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Amsterdam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Elzevier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308054254"/>
                  </a:ext>
                </a:extLst>
              </a:tr>
              <a:tr h="239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1651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24o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Amsterdam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10253410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1651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Leiden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Hackius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99298542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1655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Hackius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66999275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1660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Leiden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Hackius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35081934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1660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12561758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1662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Rotterdam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Leers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79706088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1670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Hackius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70213408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1671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Elzevier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12680638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1671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Elzevier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85032534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1671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Rotterdam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Leers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80503067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1681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Rotterdam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Leers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18022592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1690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Amsterdam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2506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 VALERIUS MAXIMUS, 1585-1700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A3703BD-8C5D-4EAA-A9BF-578FAADC8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74435"/>
              </p:ext>
            </p:extLst>
          </p:nvPr>
        </p:nvGraphicFramePr>
        <p:xfrm>
          <a:off x="283031" y="1408243"/>
          <a:ext cx="6063342" cy="5250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6049">
                  <a:extLst>
                    <a:ext uri="{9D8B030D-6E8A-4147-A177-3AD203B41FA5}">
                      <a16:colId xmlns:a16="http://schemas.microsoft.com/office/drawing/2014/main" xmlns="" val="158388818"/>
                    </a:ext>
                  </a:extLst>
                </a:gridCol>
                <a:gridCol w="968767">
                  <a:extLst>
                    <a:ext uri="{9D8B030D-6E8A-4147-A177-3AD203B41FA5}">
                      <a16:colId xmlns:a16="http://schemas.microsoft.com/office/drawing/2014/main" xmlns="" val="3431439038"/>
                    </a:ext>
                  </a:extLst>
                </a:gridCol>
                <a:gridCol w="1545468">
                  <a:extLst>
                    <a:ext uri="{9D8B030D-6E8A-4147-A177-3AD203B41FA5}">
                      <a16:colId xmlns:a16="http://schemas.microsoft.com/office/drawing/2014/main" xmlns="" val="583093604"/>
                    </a:ext>
                  </a:extLst>
                </a:gridCol>
                <a:gridCol w="2423058">
                  <a:extLst>
                    <a:ext uri="{9D8B030D-6E8A-4147-A177-3AD203B41FA5}">
                      <a16:colId xmlns:a16="http://schemas.microsoft.com/office/drawing/2014/main" xmlns="" val="1647896321"/>
                    </a:ext>
                  </a:extLst>
                </a:gridCol>
              </a:tblGrid>
              <a:tr h="22690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VALERIUS MAXIMUS IN THE DUTCH REPUBLIC, 1585-1649</a:t>
                      </a: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5536835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1585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Plantin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942065497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1591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Raphelengius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516995678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1594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Raphelengius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113026348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1596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24o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Raphelengius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667287652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1599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8o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Leiden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22006493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1600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8o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Leiden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413717818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1602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24o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Leiden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 err="1">
                          <a:effectLst/>
                          <a:highlight>
                            <a:srgbClr val="FFFF00"/>
                          </a:highlight>
                        </a:rPr>
                        <a:t>Raphelengius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56257229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1612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highlight>
                            <a:srgbClr val="FFFF00"/>
                          </a:highlight>
                        </a:rPr>
                        <a:t>8o</a:t>
                      </a:r>
                      <a:endParaRPr lang="en-GB" sz="1400" b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Leiden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466463599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1612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12o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Leiden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 err="1">
                          <a:effectLst/>
                          <a:highlight>
                            <a:srgbClr val="FFFF00"/>
                          </a:highlight>
                        </a:rPr>
                        <a:t>Raphelengius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843755829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1614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Rotterdam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Berewout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414741128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1621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12o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Amsterdam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50204403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1625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Blaeu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385032871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1626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Amsterdam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Janssonius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4179414661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1626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4o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Haarlem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892856060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1630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24o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Amsterdam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047171208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1632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739345999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1639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651622041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1640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Hegerus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318190360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1644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12o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Amsterdam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777048467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1647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2332009580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1647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962943819"/>
                  </a:ext>
                </a:extLst>
              </a:tr>
              <a:tr h="213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1649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8o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Leiden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9870854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6DC43392-C431-4ADE-832B-63E774708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444661"/>
              </p:ext>
            </p:extLst>
          </p:nvPr>
        </p:nvGraphicFramePr>
        <p:xfrm>
          <a:off x="6346373" y="1390457"/>
          <a:ext cx="5562595" cy="5167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3051">
                  <a:extLst>
                    <a:ext uri="{9D8B030D-6E8A-4147-A177-3AD203B41FA5}">
                      <a16:colId xmlns:a16="http://schemas.microsoft.com/office/drawing/2014/main" xmlns="" val="3163466767"/>
                    </a:ext>
                  </a:extLst>
                </a:gridCol>
                <a:gridCol w="888762">
                  <a:extLst>
                    <a:ext uri="{9D8B030D-6E8A-4147-A177-3AD203B41FA5}">
                      <a16:colId xmlns:a16="http://schemas.microsoft.com/office/drawing/2014/main" xmlns="" val="543129698"/>
                    </a:ext>
                  </a:extLst>
                </a:gridCol>
                <a:gridCol w="1417834">
                  <a:extLst>
                    <a:ext uri="{9D8B030D-6E8A-4147-A177-3AD203B41FA5}">
                      <a16:colId xmlns:a16="http://schemas.microsoft.com/office/drawing/2014/main" xmlns="" val="372082403"/>
                    </a:ext>
                  </a:extLst>
                </a:gridCol>
                <a:gridCol w="2222948">
                  <a:extLst>
                    <a:ext uri="{9D8B030D-6E8A-4147-A177-3AD203B41FA5}">
                      <a16:colId xmlns:a16="http://schemas.microsoft.com/office/drawing/2014/main" xmlns="" val="2850083105"/>
                    </a:ext>
                  </a:extLst>
                </a:gridCol>
              </a:tblGrid>
              <a:tr h="24019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VALERIUS MAXIMUS IN THE DUTCH REPUBLIC, 1650-1700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62596613"/>
                  </a:ext>
                </a:extLst>
              </a:tr>
              <a:tr h="240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1650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24o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Elzevier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742481681"/>
                  </a:ext>
                </a:extLst>
              </a:tr>
              <a:tr h="240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1650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Amsterdam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Elzevier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1308054254"/>
                  </a:ext>
                </a:extLst>
              </a:tr>
              <a:tr h="240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1650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8o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Leiden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/>
                </a:tc>
                <a:extLst>
                  <a:ext uri="{0D108BD9-81ED-4DB2-BD59-A6C34878D82A}">
                    <a16:rowId xmlns:a16="http://schemas.microsoft.com/office/drawing/2014/main" xmlns="" val="3197171504"/>
                  </a:ext>
                </a:extLst>
              </a:tr>
              <a:tr h="240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1651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24o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Amsterdam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10253410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1651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Leiden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Hackius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99298542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1651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12o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Amsterdam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Janssonius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81330945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1655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Hackius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66999275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1657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8o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Leiden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 err="1">
                          <a:effectLst/>
                          <a:highlight>
                            <a:srgbClr val="FFFF00"/>
                          </a:highlight>
                        </a:rPr>
                        <a:t>Hackius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4650550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1660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Leiden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Hackius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35081934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1660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Janssonius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12561758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1662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Rotterdam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Leers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79706088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1662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12o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Amsterdam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28724906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1670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Leiden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Hackius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70213408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1671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Elzevier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12680638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1671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Elzevier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85032534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1671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Rotterdam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Leers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80503067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1674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12o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highlight>
                            <a:srgbClr val="FFFF00"/>
                          </a:highlight>
                        </a:rPr>
                        <a:t>Rotterdam</a:t>
                      </a:r>
                      <a:endParaRPr lang="en-GB" sz="1400" b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12257139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1681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Rotterdam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Leers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18022592"/>
                  </a:ext>
                </a:extLst>
              </a:tr>
              <a:tr h="264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1690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Amsterdam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2506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8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73" y="1109133"/>
            <a:ext cx="3231985" cy="5789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44" y="1109133"/>
            <a:ext cx="3338170" cy="5765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CEDA99-C007-4BA4-A33D-39520D7C133D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E7EE8F-43E2-4133-899E-840576C2EB5A}"/>
              </a:ext>
            </a:extLst>
          </p:cNvPr>
          <p:cNvSpPr txBox="1"/>
          <p:nvPr/>
        </p:nvSpPr>
        <p:spPr>
          <a:xfrm>
            <a:off x="1107489" y="200624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NEWSPAPERS</a:t>
            </a:r>
          </a:p>
        </p:txBody>
      </p:sp>
    </p:spTree>
    <p:extLst>
      <p:ext uri="{BB962C8B-B14F-4D97-AF65-F5344CB8AC3E}">
        <p14:creationId xmlns:p14="http://schemas.microsoft.com/office/powerpoint/2010/main" val="10146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399363"/>
              </p:ext>
            </p:extLst>
          </p:nvPr>
        </p:nvGraphicFramePr>
        <p:xfrm>
          <a:off x="1173708" y="429897"/>
          <a:ext cx="9840036" cy="615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6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36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20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r>
                        <a:rPr lang="en-GB" sz="2200" dirty="0">
                          <a:effectLst/>
                        </a:rPr>
                        <a:t>The</a:t>
                      </a:r>
                      <a:r>
                        <a:rPr lang="en-GB" sz="2200" baseline="0" dirty="0">
                          <a:effectLst/>
                        </a:rPr>
                        <a:t> corpus of seventeenth-century Dutch print</a:t>
                      </a:r>
                      <a:endParaRPr lang="en-GB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STCN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70,000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+mn-ea"/>
                        </a:rPr>
                        <a:t>Books</a:t>
                      </a:r>
                      <a:r>
                        <a:rPr lang="en-GB" sz="2000" baseline="0" dirty="0">
                          <a:effectLst/>
                          <a:latin typeface="+mn-lt"/>
                          <a:ea typeface="+mn-ea"/>
                        </a:rPr>
                        <a:t> in libraries not covered by STCN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Newspapers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42,500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+mn-ea"/>
                        </a:rPr>
                        <a:t>Printed</a:t>
                      </a:r>
                      <a:r>
                        <a:rPr lang="en-GB" sz="2000" baseline="0" dirty="0">
                          <a:effectLst/>
                          <a:latin typeface="+mn-lt"/>
                          <a:ea typeface="+mn-ea"/>
                        </a:rPr>
                        <a:t> diplomatic despatches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Official</a:t>
                      </a:r>
                      <a:r>
                        <a:rPr lang="en-GB" sz="2000" baseline="0" dirty="0">
                          <a:effectLst/>
                        </a:rPr>
                        <a:t> print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95,000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+mn-ea"/>
                        </a:rPr>
                        <a:t>Printed</a:t>
                      </a:r>
                      <a:r>
                        <a:rPr lang="en-GB" sz="2000" baseline="0" dirty="0">
                          <a:effectLst/>
                          <a:latin typeface="+mn-lt"/>
                          <a:ea typeface="+mn-ea"/>
                        </a:rPr>
                        <a:t> price and stock exchange lists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Illustrated broadsheets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1,500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Unillustrated broadsheets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Academic broadsheets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Academic dissertations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Book trade catalogues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3,500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Lost books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14,000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Lost academic dissertations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55,000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Tax forms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18,000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7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Totals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358,500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2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47734586"/>
              </p:ext>
            </p:extLst>
          </p:nvPr>
        </p:nvGraphicFramePr>
        <p:xfrm>
          <a:off x="1416424" y="373828"/>
          <a:ext cx="9359152" cy="611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53138" y="2804967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Other libraries, 15,000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7261" y="2240809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STCN, 70,000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0860" y="5560021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Diplomatic despatches, 18,000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7261" y="3715749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Newspapers, 42,500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2503" y="4750909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Broadsheets, 120,500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862" y="3757255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Book trade catalogues, 3,500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5993" y="3174299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Tax forms, 18,000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147" y="2654486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Academic dissertations, 5,000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0855" y="2240809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Lost books, 69,000 </a:t>
            </a:r>
          </a:p>
        </p:txBody>
      </p:sp>
    </p:spTree>
    <p:extLst>
      <p:ext uri="{BB962C8B-B14F-4D97-AF65-F5344CB8AC3E}">
        <p14:creationId xmlns:p14="http://schemas.microsoft.com/office/powerpoint/2010/main" val="41287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76866976"/>
              </p:ext>
            </p:extLst>
          </p:nvPr>
        </p:nvGraphicFramePr>
        <p:xfrm>
          <a:off x="1416424" y="373828"/>
          <a:ext cx="9359152" cy="611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1924" y="1733775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Longer than two sheets, 62,500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8696" y="4311134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sheets or less, 297,000</a:t>
            </a:r>
          </a:p>
        </p:txBody>
      </p:sp>
    </p:spTree>
    <p:extLst>
      <p:ext uri="{BB962C8B-B14F-4D97-AF65-F5344CB8AC3E}">
        <p14:creationId xmlns:p14="http://schemas.microsoft.com/office/powerpoint/2010/main" val="14547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15313058"/>
              </p:ext>
            </p:extLst>
          </p:nvPr>
        </p:nvGraphicFramePr>
        <p:xfrm>
          <a:off x="1416424" y="373828"/>
          <a:ext cx="9359152" cy="611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05430" y="3562575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Free, 227,000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4436" y="3840484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Subscription, 46,500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5964" y="2564352"/>
            <a:ext cx="350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Retail, 86,000</a:t>
            </a:r>
          </a:p>
        </p:txBody>
      </p:sp>
    </p:spTree>
    <p:extLst>
      <p:ext uri="{BB962C8B-B14F-4D97-AF65-F5344CB8AC3E}">
        <p14:creationId xmlns:p14="http://schemas.microsoft.com/office/powerpoint/2010/main" val="17713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843" t="8204" r="19572" b="9970"/>
          <a:stretch/>
        </p:blipFill>
        <p:spPr>
          <a:xfrm>
            <a:off x="1524000" y="1074805"/>
            <a:ext cx="4022558" cy="5793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0892" t="9048" r="19645" b="8667"/>
          <a:stretch/>
        </p:blipFill>
        <p:spPr>
          <a:xfrm>
            <a:off x="6893515" y="1109133"/>
            <a:ext cx="3951527" cy="57589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A6B23A-7D40-488E-86DE-F5909FB4525A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7DB218-1FF9-4081-BA7B-A43D0A7FF51B}"/>
              </a:ext>
            </a:extLst>
          </p:cNvPr>
          <p:cNvSpPr txBox="1"/>
          <p:nvPr/>
        </p:nvSpPr>
        <p:spPr>
          <a:xfrm>
            <a:off x="1107489" y="200624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A NEW SURVEY</a:t>
            </a:r>
          </a:p>
        </p:txBody>
      </p:sp>
    </p:spTree>
    <p:extLst>
      <p:ext uri="{BB962C8B-B14F-4D97-AF65-F5344CB8AC3E}">
        <p14:creationId xmlns:p14="http://schemas.microsoft.com/office/powerpoint/2010/main" val="40788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407846"/>
              </p:ext>
            </p:extLst>
          </p:nvPr>
        </p:nvGraphicFramePr>
        <p:xfrm>
          <a:off x="2467811" y="1557894"/>
          <a:ext cx="7256378" cy="4715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8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8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3771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Newspaper</a:t>
                      </a:r>
                      <a:r>
                        <a:rPr lang="en-GB" sz="2400" baseline="0" dirty="0"/>
                        <a:t> publication in the seventeenth-century Dutch Republic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30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Dutch</a:t>
                      </a:r>
                      <a:r>
                        <a:rPr lang="en-GB" sz="2400" baseline="0" dirty="0"/>
                        <a:t> newspapers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14,000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30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French newspapers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7,500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30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Other newspapers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308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22,500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733755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595169"/>
              </p:ext>
            </p:extLst>
          </p:nvPr>
        </p:nvGraphicFramePr>
        <p:xfrm>
          <a:off x="1797916" y="1246339"/>
          <a:ext cx="8309046" cy="5494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4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545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2169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Newspaper</a:t>
                      </a:r>
                      <a:r>
                        <a:rPr lang="en-GB" sz="2400" baseline="0" dirty="0"/>
                        <a:t> publication in the seventeenth-century Dutch Republic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856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Dutch</a:t>
                      </a:r>
                      <a:r>
                        <a:rPr lang="en-GB" sz="2400" baseline="0" dirty="0"/>
                        <a:t> newspapers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14,000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856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French newspapers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7,500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856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Other newspapers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856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Lost Dutch</a:t>
                      </a:r>
                      <a:r>
                        <a:rPr lang="en-GB" sz="2400" baseline="0" dirty="0"/>
                        <a:t> newspapers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856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Lost French newspapers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9,000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856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42,500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68F8A5-1E77-44FC-A2E9-B19DC0C618C6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BC5339-D6BD-4989-9204-007C22855DF5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NEWSPAPER ISSUES</a:t>
            </a:r>
          </a:p>
        </p:txBody>
      </p:sp>
    </p:spTree>
    <p:extLst>
      <p:ext uri="{BB962C8B-B14F-4D97-AF65-F5344CB8AC3E}">
        <p14:creationId xmlns:p14="http://schemas.microsoft.com/office/powerpoint/2010/main" val="276571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D6EC3A-5ADB-4986-AF8A-399C87D5D53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D3AC5F-D76E-4419-AEA3-7408AB194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1" t="44921" r="31222" b="17460"/>
          <a:stretch/>
        </p:blipFill>
        <p:spPr>
          <a:xfrm>
            <a:off x="5998029" y="1109132"/>
            <a:ext cx="6281251" cy="5792441"/>
          </a:xfrm>
          <a:prstGeom prst="rect">
            <a:avLst/>
          </a:prstGeom>
        </p:spPr>
      </p:pic>
      <p:pic>
        <p:nvPicPr>
          <p:cNvPr id="6" name="Picture 5" descr="https://upload.wikimedia.org/wikipedia/commons/0/07/Job_Adriaensz._Berckheyde_001.jpg">
            <a:extLst>
              <a:ext uri="{FF2B5EF4-FFF2-40B4-BE49-F238E27FC236}">
                <a16:creationId xmlns:a16="http://schemas.microsoft.com/office/drawing/2014/main" xmlns="" id="{D51C76E4-E33B-4B7D-9B4D-575E64369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47143" r="53285" b="12698"/>
          <a:stretch/>
        </p:blipFill>
        <p:spPr bwMode="auto">
          <a:xfrm>
            <a:off x="0" y="1109133"/>
            <a:ext cx="6096000" cy="58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AEF0DC-D306-4CE4-A274-F48B0F123A0C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POSTED UP AROUND TOWN</a:t>
            </a:r>
          </a:p>
        </p:txBody>
      </p:sp>
    </p:spTree>
    <p:extLst>
      <p:ext uri="{BB962C8B-B14F-4D97-AF65-F5344CB8AC3E}">
        <p14:creationId xmlns:p14="http://schemas.microsoft.com/office/powerpoint/2010/main" val="42861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4" y="1093541"/>
            <a:ext cx="4546103" cy="5764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" y="1109921"/>
            <a:ext cx="4261605" cy="57480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3BE674E-2501-49D8-B629-30230E05E464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B1F54C-CC11-439C-97F7-8ED9E70C8DCC}"/>
              </a:ext>
            </a:extLst>
          </p:cNvPr>
          <p:cNvSpPr txBox="1"/>
          <p:nvPr/>
        </p:nvSpPr>
        <p:spPr>
          <a:xfrm>
            <a:off x="11074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OFFICIAL PRINT</a:t>
            </a:r>
          </a:p>
        </p:txBody>
      </p:sp>
    </p:spTree>
    <p:extLst>
      <p:ext uri="{BB962C8B-B14F-4D97-AF65-F5344CB8AC3E}">
        <p14:creationId xmlns:p14="http://schemas.microsoft.com/office/powerpoint/2010/main" val="30135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908800" y="353021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842375" y="462559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962265" y="500468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743315" y="506768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8410065" y="421424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869315" y="306743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347065" y="389420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8171805" y="330923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8171805" y="306197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903325" y="143891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617315" y="143891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228695" y="1495083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034385" y="1495083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352665" y="442366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6867015" y="4187827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6738600" y="558380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5845425" y="576668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969125" y="600671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580755" y="481037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843125" y="588071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4256385" y="594371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732645" y="588071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637395" y="606971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3795645" y="576668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4251420" y="551915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3575437" y="582968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5465777" y="340421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187558" y="397177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4906125" y="4181110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4960622" y="4413545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5697030" y="2758410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6675600" y="2728903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6250833" y="2857039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5591777" y="489969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5291893" y="474737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505695" y="312497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6033000" y="3038940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4728799" y="477369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5591777" y="5073307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5908425" y="298809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6289665" y="3189654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5631695" y="448666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6214021" y="507612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5881755" y="3101940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6426228" y="2758410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5873943" y="2717030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6359265" y="2521278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6296265" y="3411919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6088021" y="318797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5721311" y="415124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4872615" y="4302204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5217208" y="4287545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5124558" y="479632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4998615" y="481037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6169892" y="383120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5908425" y="468859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5014001" y="3982502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5961153" y="434024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5836831" y="3256077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6007755" y="2537319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7354695" y="3768206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4906821" y="5010307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6836265" y="477369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9344788" y="1159714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8777325" y="1159714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7417695" y="1910289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7228695" y="1784289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6195868" y="4619069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5517099" y="3285861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5873943" y="3676220"/>
            <a:ext cx="126000" cy="12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E986505-50EE-4FB2-B689-8DBC25E69495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D1C18E8-D1EB-4A71-9F76-56D368C85448}"/>
              </a:ext>
            </a:extLst>
          </p:cNvPr>
          <p:cNvSpPr txBox="1"/>
          <p:nvPr/>
        </p:nvSpPr>
        <p:spPr>
          <a:xfrm>
            <a:off x="1433754" y="202450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DUTCH JURISDICTIONS USING PRINT</a:t>
            </a:r>
          </a:p>
        </p:txBody>
      </p:sp>
    </p:spTree>
    <p:extLst>
      <p:ext uri="{BB962C8B-B14F-4D97-AF65-F5344CB8AC3E}">
        <p14:creationId xmlns:p14="http://schemas.microsoft.com/office/powerpoint/2010/main" val="7796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982739-03B5-4BDE-B695-B2797B7777A4}"/>
              </a:ext>
            </a:extLst>
          </p:cNvPr>
          <p:cNvSpPr txBox="1"/>
          <p:nvPr/>
        </p:nvSpPr>
        <p:spPr>
          <a:xfrm>
            <a:off x="1107489" y="320760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DIPLOMATIC LETTERS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934803-C2CE-4C97-8F26-3495B37E3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r="8683" b="6666"/>
          <a:stretch/>
        </p:blipFill>
        <p:spPr>
          <a:xfrm>
            <a:off x="1275720" y="1309756"/>
            <a:ext cx="3577323" cy="5452533"/>
          </a:xfrm>
          <a:prstGeom prst="rect">
            <a:avLst/>
          </a:prstGeom>
        </p:spPr>
      </p:pic>
      <p:pic>
        <p:nvPicPr>
          <p:cNvPr id="8" name="Picture 2" descr="http://www.tcd.ie/Library/epb/blog/wp-content/uploads/2016/01/shelf-300x225.jpg">
            <a:extLst>
              <a:ext uri="{FF2B5EF4-FFF2-40B4-BE49-F238E27FC236}">
                <a16:creationId xmlns:a16="http://schemas.microsoft.com/office/drawing/2014/main" xmlns="" id="{31D42848-7A23-43FE-A61B-F7EE41BF5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/>
          <a:stretch/>
        </p:blipFill>
        <p:spPr bwMode="auto">
          <a:xfrm>
            <a:off x="5610692" y="2003535"/>
            <a:ext cx="5846533" cy="406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0F39649-9A47-4810-B61D-74DF0E9F7471}"/>
              </a:ext>
            </a:extLst>
          </p:cNvPr>
          <p:cNvSpPr/>
          <p:nvPr/>
        </p:nvSpPr>
        <p:spPr>
          <a:xfrm>
            <a:off x="0" y="0"/>
            <a:ext cx="12192000" cy="11091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C46D4B-DCE3-4EA9-85D3-903BED7DF594}"/>
              </a:ext>
            </a:extLst>
          </p:cNvPr>
          <p:cNvSpPr txBox="1"/>
          <p:nvPr/>
        </p:nvSpPr>
        <p:spPr>
          <a:xfrm>
            <a:off x="1183689" y="200623"/>
            <a:ext cx="9977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DIPLOMATIC LETTERS</a:t>
            </a:r>
          </a:p>
        </p:txBody>
      </p:sp>
    </p:spTree>
    <p:extLst>
      <p:ext uri="{BB962C8B-B14F-4D97-AF65-F5344CB8AC3E}">
        <p14:creationId xmlns:p14="http://schemas.microsoft.com/office/powerpoint/2010/main" val="21208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1147</Words>
  <Application>Microsoft Office PowerPoint</Application>
  <PresentationFormat>Widescreen</PresentationFormat>
  <Paragraphs>647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Reconstructing the book world of the seventeenth-century Dutch Republic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Profit or Reputation? Publishing strategies in the seventeenth-century Dutch Republic </dc:title>
  <dc:creator>Arthur der Weduwen</dc:creator>
  <cp:lastModifiedBy>Andrew Pettegree</cp:lastModifiedBy>
  <cp:revision>81</cp:revision>
  <dcterms:created xsi:type="dcterms:W3CDTF">2017-05-19T09:24:10Z</dcterms:created>
  <dcterms:modified xsi:type="dcterms:W3CDTF">2018-01-27T14:34:14Z</dcterms:modified>
</cp:coreProperties>
</file>